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  <p:sldMasterId id="214748368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Montserrat SemiBold"/>
      <p:regular r:id="rId20"/>
      <p:bold r:id="rId21"/>
      <p:italic r:id="rId22"/>
      <p:boldItalic r:id="rId23"/>
    </p:embeddedFont>
    <p:embeddedFont>
      <p:font typeface="Montserrat"/>
      <p:bold r:id="rId24"/>
      <p:boldItalic r:id="rId25"/>
    </p:embeddedFont>
    <p:embeddedFont>
      <p:font typeface="Open Sans SemiBold"/>
      <p:regular r:id="rId26"/>
      <p:bold r:id="rId27"/>
      <p:italic r:id="rId28"/>
      <p:boldItalic r:id="rId29"/>
    </p:embeddedFont>
    <p:embeddedFont>
      <p:font typeface="Montserrat ExtraBold"/>
      <p:bold r:id="rId30"/>
      <p:boldItalic r:id="rId31"/>
    </p:embeddedFont>
    <p:embeddedFont>
      <p:font typeface="Open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regular.fntdata"/><Relationship Id="rId22" Type="http://schemas.openxmlformats.org/officeDocument/2006/relationships/font" Target="fonts/MontserratSemiBold-italic.fntdata"/><Relationship Id="rId21" Type="http://schemas.openxmlformats.org/officeDocument/2006/relationships/font" Target="fonts/MontserratSemiBold-bold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Semi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OpenSansSemiBold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OpenSansSemiBold-italic.fntdata"/><Relationship Id="rId27" Type="http://schemas.openxmlformats.org/officeDocument/2006/relationships/font" Target="fonts/OpenSans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SemiBol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ExtraBold-boldItalic.fntdata"/><Relationship Id="rId30" Type="http://schemas.openxmlformats.org/officeDocument/2006/relationships/font" Target="fonts/MontserratExtraBold-bold.fntdata"/><Relationship Id="rId11" Type="http://schemas.openxmlformats.org/officeDocument/2006/relationships/slide" Target="slides/slide5.xml"/><Relationship Id="rId33" Type="http://schemas.openxmlformats.org/officeDocument/2006/relationships/font" Target="fonts/OpenSans-bold.fntdata"/><Relationship Id="rId10" Type="http://schemas.openxmlformats.org/officeDocument/2006/relationships/slide" Target="slides/slide4.xml"/><Relationship Id="rId32" Type="http://schemas.openxmlformats.org/officeDocument/2006/relationships/font" Target="fonts/OpenSans-regular.fntdata"/><Relationship Id="rId13" Type="http://schemas.openxmlformats.org/officeDocument/2006/relationships/slide" Target="slides/slide7.xml"/><Relationship Id="rId35" Type="http://schemas.openxmlformats.org/officeDocument/2006/relationships/font" Target="fonts/OpenSans-boldItalic.fntdata"/><Relationship Id="rId12" Type="http://schemas.openxmlformats.org/officeDocument/2006/relationships/slide" Target="slides/slide6.xml"/><Relationship Id="rId34" Type="http://schemas.openxmlformats.org/officeDocument/2006/relationships/font" Target="fonts/OpenSans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455bd16ee_0_1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d455bd16ee_0_1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3f8959baa9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3f8959baa9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501a0427c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2501a0427c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2501a0427c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2501a0427c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06165e40a_0_4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d06165e40a_0_4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9e4c3937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9e4c3937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f81741b4f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13f81741b4f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501a0427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2501a0427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501a0427c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2501a0427c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3f8959ba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3f8959ba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3f81741b4f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13f81741b4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2501a0427c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2501a0427c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f9e4c3937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f9e4c3937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Развернутый комментарий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20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8" name="Google Shape;78;p23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4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25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6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27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30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8" name="Google Shape;98;p30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9" name="Google Shape;99;p30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0" name="Google Shape;100;p30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31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31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5" name="Google Shape;105;p31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6" name="Google Shape;106;p31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32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0" name="Google Shape;110;p32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1" name="Google Shape;111;p32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2" name="Google Shape;112;p32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32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4" name="Google Shape;114;p32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5" name="Google Shape;115;p32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6" name="Google Shape;116;p32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" name="Google Shape;117;p32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8" name="Google Shape;118;p32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33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" name="Google Shape;122;p33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3" name="Google Shape;123;p33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4" name="Google Shape;124;p33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5" name="Google Shape;125;p33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6" name="Google Shape;126;p33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" name="Google Shape;127;p33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34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35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36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8" name="Google Shape;138;p36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" name="Google Shape;139;p36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37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8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40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41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0" Type="http://schemas.openxmlformats.org/officeDocument/2006/relationships/theme" Target="../theme/theme3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ordwall.net/ru/resource/34483496" TargetMode="External"/><Relationship Id="rId4" Type="http://schemas.openxmlformats.org/officeDocument/2006/relationships/hyperlink" Target="https://wordwall.net/ru/resource/34483656/%d0%b1%d0%b5%d0%b7%d1%8b%d0%bc%d1%8f%d0%bd%d0%bd%d1%8b%d0%b912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hyperlink" Target="https://wordwall.net/ru/resource/34483656/%d0%b1%d0%b5%d0%b7%d1%8b%d0%bc%d1%8f%d0%bd%d0%bd%d1%8b%d0%b912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ordwall.net/ru/resource/34483496" TargetMode="External"/><Relationship Id="rId4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42"/>
          <p:cNvPicPr preferRelativeResize="0"/>
          <p:nvPr/>
        </p:nvPicPr>
        <p:blipFill rotWithShape="1">
          <a:blip r:embed="rId3">
            <a:alphaModFix/>
          </a:blip>
          <a:srcRect b="1456" l="0" r="0" t="1465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  <p:sp>
        <p:nvSpPr>
          <p:cNvPr id="158" name="Google Shape;158;p42"/>
          <p:cNvSpPr txBox="1"/>
          <p:nvPr/>
        </p:nvSpPr>
        <p:spPr>
          <a:xfrm>
            <a:off x="5051075" y="1803300"/>
            <a:ext cx="3043800" cy="15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Daria Solodey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Methodist, course creator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9" name="Google Shape;159;p42"/>
          <p:cNvPicPr preferRelativeResize="0"/>
          <p:nvPr/>
        </p:nvPicPr>
        <p:blipFill rotWithShape="1">
          <a:blip r:embed="rId4">
            <a:alphaModFix/>
          </a:blip>
          <a:srcRect b="0" l="2803" r="2794" t="0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1"/>
          <p:cNvSpPr txBox="1"/>
          <p:nvPr/>
        </p:nvSpPr>
        <p:spPr>
          <a:xfrm>
            <a:off x="360950" y="598550"/>
            <a:ext cx="82386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Useful links:</a:t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Games: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Slang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Abbreviations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2"/>
          <p:cNvSpPr txBox="1"/>
          <p:nvPr/>
        </p:nvSpPr>
        <p:spPr>
          <a:xfrm>
            <a:off x="808025" y="499325"/>
            <a:ext cx="42468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TIL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pissed off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Afk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ASAP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1337 alpha geek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LMAO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leech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Imho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N00b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Ftw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ROTFL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L8R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221;p52"/>
          <p:cNvSpPr txBox="1"/>
          <p:nvPr/>
        </p:nvSpPr>
        <p:spPr>
          <a:xfrm>
            <a:off x="4749375" y="1074025"/>
            <a:ext cx="15765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0">
                <a:highlight>
                  <a:schemeClr val="dk2"/>
                </a:highlight>
              </a:rPr>
              <a:t>❓</a:t>
            </a:r>
            <a:endParaRPr sz="15300">
              <a:highlight>
                <a:schemeClr val="dk2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2" name="Google Shape;222;p52"/>
          <p:cNvSpPr txBox="1"/>
          <p:nvPr/>
        </p:nvSpPr>
        <p:spPr>
          <a:xfrm>
            <a:off x="1030500" y="37625"/>
            <a:ext cx="7639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Look through the dialogue and guess what the words mean</a:t>
            </a:r>
            <a:endParaRPr sz="18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3" name="Google Shape;223;p52"/>
          <p:cNvSpPr txBox="1"/>
          <p:nvPr/>
        </p:nvSpPr>
        <p:spPr>
          <a:xfrm>
            <a:off x="5282400" y="4343975"/>
            <a:ext cx="3387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u="sng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Additional task</a:t>
            </a:r>
            <a:endParaRPr sz="2600" u="sng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3"/>
          <p:cNvSpPr txBox="1"/>
          <p:nvPr/>
        </p:nvSpPr>
        <p:spPr>
          <a:xfrm>
            <a:off x="1217050" y="73400"/>
            <a:ext cx="7551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Have a look at the article from your HW. What is it about?</a:t>
            </a:r>
            <a:endParaRPr sz="16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Name the slang words there and their meanings.</a:t>
            </a:r>
            <a:endParaRPr sz="16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29" name="Google Shape;22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450" y="898300"/>
            <a:ext cx="5791399" cy="386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4"/>
          <p:cNvSpPr/>
          <p:nvPr/>
        </p:nvSpPr>
        <p:spPr>
          <a:xfrm>
            <a:off x="2634500" y="1728975"/>
            <a:ext cx="3875100" cy="1685700"/>
          </a:xfrm>
          <a:prstGeom prst="rect">
            <a:avLst/>
          </a:prstGeom>
          <a:solidFill>
            <a:srgbClr val="FF6B08"/>
          </a:solidFill>
          <a:ln>
            <a:noFill/>
          </a:ln>
          <a:effectLst>
            <a:outerShdw blurRad="762000" rotWithShape="0" algn="t" dir="5400000" dist="254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3600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0F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" name="Google Shape;235;p54"/>
          <p:cNvSpPr txBox="1"/>
          <p:nvPr/>
        </p:nvSpPr>
        <p:spPr>
          <a:xfrm>
            <a:off x="3011425" y="1766250"/>
            <a:ext cx="41178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3"/>
          <p:cNvSpPr txBox="1"/>
          <p:nvPr/>
        </p:nvSpPr>
        <p:spPr>
          <a:xfrm>
            <a:off x="3293725" y="376825"/>
            <a:ext cx="5085900" cy="31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Lesson Plan:</a:t>
            </a:r>
            <a:endParaRPr b="1" sz="3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IT slang, abbreviations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43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44"/>
          <p:cNvPicPr preferRelativeResize="0"/>
          <p:nvPr/>
        </p:nvPicPr>
        <p:blipFill rotWithShape="1">
          <a:blip r:embed="rId3">
            <a:alphaModFix/>
          </a:blip>
          <a:srcRect b="5089" l="8867" r="9406" t="6250"/>
          <a:stretch/>
        </p:blipFill>
        <p:spPr>
          <a:xfrm>
            <a:off x="4349647" y="0"/>
            <a:ext cx="47943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44"/>
          <p:cNvSpPr txBox="1"/>
          <p:nvPr/>
        </p:nvSpPr>
        <p:spPr>
          <a:xfrm>
            <a:off x="0" y="1217025"/>
            <a:ext cx="4463700" cy="27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ExtraBold"/>
              <a:buAutoNum type="arabicPeriod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an abbreviation?</a:t>
            </a:r>
            <a:endParaRPr b="0" i="0" sz="1600" u="none" cap="none" strike="noStrike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0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ExtraBold"/>
              <a:buAutoNum type="arabicPeriod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abbreviations do you know?</a:t>
            </a:r>
            <a:endParaRPr b="0" i="0" sz="1600" u="none" cap="none" strike="noStrike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0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ExtraBold"/>
              <a:buAutoNum type="arabicPeriod"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Do you know what the abbreviations in the picture mean?</a:t>
            </a:r>
            <a:endParaRPr b="0" i="0" sz="1600" u="none" cap="none" strike="noStrike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latin typeface="Montserrat ExtraBold"/>
                <a:ea typeface="Montserrat ExtraBold"/>
                <a:cs typeface="Montserrat ExtraBold"/>
                <a:sym typeface="Montserrat ExtraBold"/>
                <a:hlinkClick r:id="rId4"/>
              </a:rPr>
              <a:t>Match the abbreviations with the meanings</a:t>
            </a:r>
            <a:endParaRPr sz="19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5"/>
          <p:cNvSpPr txBox="1"/>
          <p:nvPr/>
        </p:nvSpPr>
        <p:spPr>
          <a:xfrm>
            <a:off x="852800" y="586325"/>
            <a:ext cx="60141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LOL - laughing out loud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ROTFL - rolling on the floor laughing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PLZ - please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THX - thanks 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BTW - by the way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GR8 - great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BRB - be right back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ASAP - as soon as possible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CUL8R - see you later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XOXO - hugs and kisses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WTF - what a f***k</a:t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6"/>
          <p:cNvSpPr txBox="1"/>
          <p:nvPr/>
        </p:nvSpPr>
        <p:spPr>
          <a:xfrm>
            <a:off x="-81075" y="1372575"/>
            <a:ext cx="47151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One person names any abbreviation from the list, another says its meaning. You should name the abbreviation and give its meaning as quickly as possible. The person who stumbles is </a:t>
            </a:r>
            <a:r>
              <a:rPr lang="en" sz="17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played</a:t>
            </a:r>
            <a:r>
              <a:rPr lang="en" sz="17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out. </a:t>
            </a:r>
            <a:endParaRPr sz="17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 u="sng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Game is on!</a:t>
            </a:r>
            <a:endParaRPr i="1" sz="1700" u="sng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83" name="Google Shape;183;p46"/>
          <p:cNvPicPr preferRelativeResize="0"/>
          <p:nvPr/>
        </p:nvPicPr>
        <p:blipFill rotWithShape="1">
          <a:blip r:embed="rId3">
            <a:alphaModFix/>
          </a:blip>
          <a:srcRect b="12727" l="8867" r="9406" t="6254"/>
          <a:stretch/>
        </p:blipFill>
        <p:spPr>
          <a:xfrm>
            <a:off x="4572000" y="221400"/>
            <a:ext cx="4572050" cy="4482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7"/>
          <p:cNvSpPr txBox="1"/>
          <p:nvPr/>
        </p:nvSpPr>
        <p:spPr>
          <a:xfrm>
            <a:off x="1128200" y="62150"/>
            <a:ext cx="729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u="sng">
                <a:solidFill>
                  <a:schemeClr val="hlink"/>
                </a:solidFill>
                <a:latin typeface="Montserrat ExtraBold"/>
                <a:ea typeface="Montserrat ExtraBold"/>
                <a:cs typeface="Montserrat ExtraBold"/>
                <a:sym typeface="Montserrat ExtraBold"/>
                <a:hlinkClick r:id="rId3"/>
              </a:rPr>
              <a:t>Match the words with the examples in WordWall.</a:t>
            </a:r>
            <a:endParaRPr sz="21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9" name="Google Shape;189;p47"/>
          <p:cNvSpPr txBox="1"/>
          <p:nvPr/>
        </p:nvSpPr>
        <p:spPr>
          <a:xfrm>
            <a:off x="207000" y="902950"/>
            <a:ext cx="8937000" cy="31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1. </a:t>
            </a:r>
            <a:r>
              <a:rPr b="1" i="0" lang="en" sz="21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404 </a:t>
            </a:r>
            <a:endParaRPr b="0" i="0" sz="21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2. </a:t>
            </a:r>
            <a:r>
              <a:rPr b="1" i="0" lang="en" sz="21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Breadcrumbs</a:t>
            </a:r>
            <a:endParaRPr sz="2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b="1" i="0" lang="en" sz="21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CKI error</a:t>
            </a:r>
            <a:endParaRPr b="0" i="0" sz="21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4. </a:t>
            </a:r>
            <a:r>
              <a:rPr b="1" i="0" lang="en" sz="21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Sandbox</a:t>
            </a:r>
            <a:r>
              <a:rPr b="0" i="0" lang="en" sz="21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1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5. </a:t>
            </a:r>
            <a:r>
              <a:rPr b="1" i="0" lang="en" sz="21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Wired</a:t>
            </a:r>
            <a:r>
              <a:rPr b="0" i="0" lang="en" sz="21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b="1" i="0" lang="en" sz="21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21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r>
              <a:rPr b="1" i="0" lang="en" sz="21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1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6. </a:t>
            </a:r>
            <a:r>
              <a:rPr b="1" i="0" lang="en" sz="21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Kludge</a:t>
            </a:r>
            <a:endParaRPr b="0" i="0" sz="21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0" name="Google Shape;19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1950" y="931150"/>
            <a:ext cx="3281200" cy="32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8"/>
          <p:cNvSpPr txBox="1"/>
          <p:nvPr/>
        </p:nvSpPr>
        <p:spPr>
          <a:xfrm>
            <a:off x="207000" y="325525"/>
            <a:ext cx="8937000" cy="46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1.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404 </a:t>
            </a:r>
            <a:endParaRPr b="1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           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Don't bother asking Nick. He's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404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2.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Breadcrumbs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           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I’m so lost. Can we use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breadcrumbs 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to find our way back to where we came from?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CKI error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           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That's a simple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CKI error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sir. Just plug that mouse in and you're ok.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4.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Sandbox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Internet Explorer tried to install some malicious software, but its process was contained inside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Sandbox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5.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Wired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             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Steve, ask Luke if he wants to come to the pub. - I wouldn't, he's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wired in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atm (at the moment)!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6.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Kludge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             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This code is a total </a:t>
            </a:r>
            <a:r>
              <a:rPr b="1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kludge</a:t>
            </a: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! 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" name="Google Shape;196;p48"/>
          <p:cNvSpPr txBox="1"/>
          <p:nvPr/>
        </p:nvSpPr>
        <p:spPr>
          <a:xfrm>
            <a:off x="1182400" y="98550"/>
            <a:ext cx="7587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Make up your own examples.</a:t>
            </a:r>
            <a:endParaRPr b="0" i="0" sz="1500" u="none" cap="none" strike="noStrike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9"/>
          <p:cNvSpPr txBox="1"/>
          <p:nvPr/>
        </p:nvSpPr>
        <p:spPr>
          <a:xfrm>
            <a:off x="876950" y="601075"/>
            <a:ext cx="77250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do we need abbreviations in the chats for?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 it common to use abbreviations?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are 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slang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words? Why do natives use them?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 there a slang in IT? Do you 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remember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any IT slang words?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You’re divided into 2 teams. One is for slang, another is against of it. Present your arguments with proofs. You have some 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minutes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to think. 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1..2..3.. Let’s get started!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0"/>
          <p:cNvSpPr txBox="1"/>
          <p:nvPr/>
        </p:nvSpPr>
        <p:spPr>
          <a:xfrm>
            <a:off x="3122200" y="1267375"/>
            <a:ext cx="56691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latin typeface="Montserrat"/>
                <a:ea typeface="Montserrat"/>
                <a:cs typeface="Montserrat"/>
                <a:sym typeface="Montserrat"/>
              </a:rPr>
              <a:t>What can you do after this lesson?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 learned: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slang, abbreviations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" name="Google Shape;207;p50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1886" y="310149"/>
            <a:ext cx="467334" cy="467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0" name="Google Shape;210;p50"/>
          <p:cNvCxnSpPr/>
          <p:nvPr/>
        </p:nvCxnSpPr>
        <p:spPr>
          <a:xfrm>
            <a:off x="7829625" y="4668525"/>
            <a:ext cx="6096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